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67" r:id="rId4"/>
    <p:sldId id="257" r:id="rId5"/>
    <p:sldId id="268" r:id="rId6"/>
    <p:sldId id="259" r:id="rId7"/>
    <p:sldId id="260" r:id="rId8"/>
    <p:sldId id="256" r:id="rId9"/>
    <p:sldId id="265" r:id="rId10"/>
    <p:sldId id="266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99FF99"/>
    <a:srgbClr val="FFFF66"/>
    <a:srgbClr val="FF9966"/>
    <a:srgbClr val="CC9900"/>
    <a:srgbClr val="FFFF00"/>
    <a:srgbClr val="FFCC00"/>
    <a:srgbClr val="CCCC00"/>
    <a:srgbClr val="009999"/>
    <a:srgbClr val="66FF99"/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668" autoAdjust="0"/>
    <p:restoredTop sz="98986" autoAdjust="0"/>
  </p:normalViewPr>
  <p:slideViewPr>
    <p:cSldViewPr>
      <p:cViewPr>
        <p:scale>
          <a:sx n="100" d="100"/>
          <a:sy n="100" d="100"/>
        </p:scale>
        <p:origin x="-2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C549-4AFC-4DED-B83E-B969C6D1DD5D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23CE1-1B8D-42AB-A27A-9DDCC9E14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C549-4AFC-4DED-B83E-B969C6D1DD5D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23CE1-1B8D-42AB-A27A-9DDCC9E14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C549-4AFC-4DED-B83E-B969C6D1DD5D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23CE1-1B8D-42AB-A27A-9DDCC9E14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C549-4AFC-4DED-B83E-B969C6D1DD5D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23CE1-1B8D-42AB-A27A-9DDCC9E14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C549-4AFC-4DED-B83E-B969C6D1DD5D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23CE1-1B8D-42AB-A27A-9DDCC9E14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C549-4AFC-4DED-B83E-B969C6D1DD5D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23CE1-1B8D-42AB-A27A-9DDCC9E14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C549-4AFC-4DED-B83E-B969C6D1DD5D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23CE1-1B8D-42AB-A27A-9DDCC9E14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C549-4AFC-4DED-B83E-B969C6D1DD5D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23CE1-1B8D-42AB-A27A-9DDCC9E14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C549-4AFC-4DED-B83E-B969C6D1DD5D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23CE1-1B8D-42AB-A27A-9DDCC9E14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C549-4AFC-4DED-B83E-B969C6D1DD5D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23CE1-1B8D-42AB-A27A-9DDCC9E14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C549-4AFC-4DED-B83E-B969C6D1DD5D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23CE1-1B8D-42AB-A27A-9DDCC9E14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3C549-4AFC-4DED-B83E-B969C6D1DD5D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23CE1-1B8D-42AB-A27A-9DDCC9E14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nasd-fs-1\students\2011%20grads\abrattole\Multimedia\Swish\First%20slide%20AVI.avi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lxixixl.com/keyword/alec%20john%20such%20bon%20jovi/" TargetMode="External"/><Relationship Id="rId3" Type="http://schemas.openxmlformats.org/officeDocument/2006/relationships/hyperlink" Target="http://www.4shared.com/get/IYRbmd5S/Bon_Jovy_-_Livin_On_A_Prayer.html;jsessionid=28DEDD84BCFC8A41E8B9C6C7B05139D3.dc278" TargetMode="External"/><Relationship Id="rId7" Type="http://schemas.openxmlformats.org/officeDocument/2006/relationships/hyperlink" Target="http://en.wikipedia.org/wiki/1983_in_music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1983" TargetMode="External"/><Relationship Id="rId11" Type="http://schemas.openxmlformats.org/officeDocument/2006/relationships/hyperlink" Target="http://halloween.pubks.com/Kings-Crown" TargetMode="External"/><Relationship Id="rId5" Type="http://schemas.openxmlformats.org/officeDocument/2006/relationships/hyperlink" Target="http://en.wikipedia.org/wiki/Bon_Jovi" TargetMode="External"/><Relationship Id="rId10" Type="http://schemas.openxmlformats.org/officeDocument/2006/relationships/hyperlink" Target="http://www.ticketsmore.com/bon-jovi-tickets/index.html" TargetMode="External"/><Relationship Id="rId4" Type="http://schemas.openxmlformats.org/officeDocument/2006/relationships/hyperlink" Target="http://www.youtube.com/watch?v=WEFCM1fOLUk" TargetMode="External"/><Relationship Id="rId9" Type="http://schemas.openxmlformats.org/officeDocument/2006/relationships/hyperlink" Target="http://rockstylemusic.blogspot.com/2007/02/history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EFCM1fOLUk" TargetMode="Externa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jpeg"/><Relationship Id="rId2" Type="http://schemas.openxmlformats.org/officeDocument/2006/relationships/audio" Target="file:///\\nasd-fs-1\students\2011%20grads\abrattole\Multimedia\Bon%20Jovi.mp3" TargetMode="External"/><Relationship Id="rId1" Type="http://schemas.openxmlformats.org/officeDocument/2006/relationships/audio" Target="../media/audio6.wav"/><Relationship Id="rId6" Type="http://schemas.openxmlformats.org/officeDocument/2006/relationships/hyperlink" Target="http://es.wikipedia.org/wiki/Bon_Jovi" TargetMode="External"/><Relationship Id="rId11" Type="http://schemas.openxmlformats.org/officeDocument/2006/relationships/image" Target="../media/image13.png"/><Relationship Id="rId5" Type="http://schemas.openxmlformats.org/officeDocument/2006/relationships/image" Target="../media/image9.jpeg"/><Relationship Id="rId10" Type="http://schemas.openxmlformats.org/officeDocument/2006/relationships/image" Target="../media/image3.png"/><Relationship Id="rId4" Type="http://schemas.openxmlformats.org/officeDocument/2006/relationships/image" Target="../media/image8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irst slide AVI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066800" y="1295400"/>
            <a:ext cx="6993467" cy="4495801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5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CC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229600" cy="3505199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  <a:latin typeface="Narkisim" pitchFamily="34" charset="-79"/>
                <a:cs typeface="Narkisim" pitchFamily="34" charset="-79"/>
              </a:rPr>
              <a:t>    </a:t>
            </a:r>
            <a:r>
              <a:rPr lang="en-US" dirty="0" smtClean="0">
                <a:solidFill>
                  <a:schemeClr val="bg1"/>
                </a:solidFill>
                <a:latin typeface="High Tower Text" pitchFamily="18" charset="0"/>
                <a:cs typeface="Narkisim" pitchFamily="34" charset="-79"/>
              </a:rPr>
              <a:t>Yes, you’re correct!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  <a:latin typeface="High Tower Text" pitchFamily="18" charset="0"/>
                <a:cs typeface="Narkisim" pitchFamily="34" charset="-79"/>
              </a:rPr>
              <a:t>Nice job! </a:t>
            </a:r>
            <a:endParaRPr lang="en-US" dirty="0">
              <a:solidFill>
                <a:schemeClr val="bg1"/>
              </a:solidFill>
              <a:latin typeface="High Tower Text" pitchFamily="18" charset="0"/>
              <a:cs typeface="Narkisim" pitchFamily="34" charset="-79"/>
            </a:endParaRPr>
          </a:p>
        </p:txBody>
      </p:sp>
      <p:sp>
        <p:nvSpPr>
          <p:cNvPr id="4" name="Striped Right Arrow 3">
            <a:hlinkClick r:id="" action="ppaction://hlinkshowjump?jump=lastslide"/>
          </p:cNvPr>
          <p:cNvSpPr/>
          <p:nvPr/>
        </p:nvSpPr>
        <p:spPr>
          <a:xfrm>
            <a:off x="4114800" y="3429000"/>
            <a:ext cx="762000" cy="408432"/>
          </a:xfrm>
          <a:prstGeom prst="stripedRightArrow">
            <a:avLst/>
          </a:prstGeom>
          <a:solidFill>
            <a:srgbClr val="99FF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5181600" y="2209800"/>
            <a:ext cx="457200" cy="457200"/>
          </a:xfrm>
          <a:prstGeom prst="star5">
            <a:avLst/>
          </a:prstGeom>
          <a:solidFill>
            <a:srgbClr val="FFFF00"/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~PP1971.WAV">
            <a:hlinkClick r:id="" action="ppaction://media"/>
          </p:cNvPr>
          <p:cNvPicPr>
            <a:picLocks noRot="1" noChangeAspect="1"/>
          </p:cNvPicPr>
          <p:nvPr>
            <a:wavAudioFile r:embed="rId1" name="~PP1971.WAV"/>
          </p:nvPr>
        </p:nvPicPr>
        <p:blipFill>
          <a:blip r:embed="rId3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rrington" pitchFamily="82" charset="0"/>
              </a:rPr>
              <a:t>Bibliography</a:t>
            </a:r>
            <a:endParaRPr lang="en-US" dirty="0"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300" u="sng" dirty="0" smtClean="0">
                <a:latin typeface="Kartika" pitchFamily="18" charset="0"/>
                <a:cs typeface="Kartika" pitchFamily="18" charset="0"/>
                <a:hlinkClick r:id="rId3"/>
              </a:rPr>
              <a:t>http://www.4shared.com/get/IYRbmd5S/Bon_Jovy_-_Livin_On_A_Prayer.html;jsessionid=28DEDD84BCFC8A41E8B9C6C7B05139D3.dc278</a:t>
            </a:r>
            <a:endParaRPr lang="en-US" sz="1300" dirty="0" smtClean="0">
              <a:latin typeface="Kartika" pitchFamily="18" charset="0"/>
              <a:cs typeface="Kartika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Kartika" pitchFamily="18" charset="0"/>
                <a:cs typeface="Kartika" pitchFamily="18" charset="0"/>
              </a:rPr>
              <a:t> </a:t>
            </a:r>
          </a:p>
          <a:p>
            <a:r>
              <a:rPr lang="en-US" sz="1300" u="sng" dirty="0" smtClean="0">
                <a:latin typeface="Kartika" pitchFamily="18" charset="0"/>
                <a:cs typeface="Kartika" pitchFamily="18" charset="0"/>
                <a:hlinkClick r:id="rId4"/>
              </a:rPr>
              <a:t>http://www.youtube.com/watch?v=WEFCM1fOLUk</a:t>
            </a:r>
            <a:endParaRPr lang="en-US" sz="1300" u="sng" dirty="0" smtClean="0">
              <a:latin typeface="Kartika" pitchFamily="18" charset="0"/>
              <a:cs typeface="Kartika" pitchFamily="18" charset="0"/>
            </a:endParaRPr>
          </a:p>
          <a:p>
            <a:pPr>
              <a:buNone/>
            </a:pPr>
            <a:r>
              <a:rPr lang="en-US" sz="1300" b="1" dirty="0" smtClean="0">
                <a:latin typeface="Kartika" pitchFamily="18" charset="0"/>
                <a:cs typeface="Kartika" pitchFamily="18" charset="0"/>
              </a:rPr>
              <a:t> </a:t>
            </a:r>
            <a:endParaRPr lang="en-US" sz="1300" dirty="0" smtClean="0">
              <a:latin typeface="Kartika" pitchFamily="18" charset="0"/>
              <a:cs typeface="Kartika" pitchFamily="18" charset="0"/>
            </a:endParaRPr>
          </a:p>
          <a:p>
            <a:r>
              <a:rPr lang="en-US" sz="1300" u="sng" dirty="0" smtClean="0">
                <a:latin typeface="Kartika" pitchFamily="18" charset="0"/>
                <a:cs typeface="Kartika" pitchFamily="18" charset="0"/>
                <a:hlinkClick r:id="rId5"/>
              </a:rPr>
              <a:t>http://en.wikipedia.org/wiki/Bon_Jovi</a:t>
            </a:r>
            <a:endParaRPr lang="en-US" sz="1300" dirty="0" smtClean="0">
              <a:latin typeface="Kartika" pitchFamily="18" charset="0"/>
              <a:cs typeface="Kartika" pitchFamily="18" charset="0"/>
            </a:endParaRPr>
          </a:p>
          <a:p>
            <a:endParaRPr lang="en-US" sz="1300" dirty="0" smtClean="0">
              <a:latin typeface="Kartika" pitchFamily="18" charset="0"/>
              <a:cs typeface="Kartika" pitchFamily="18" charset="0"/>
            </a:endParaRPr>
          </a:p>
          <a:p>
            <a:r>
              <a:rPr lang="en-US" sz="1300" u="sng" dirty="0" smtClean="0">
                <a:latin typeface="Kartika" pitchFamily="18" charset="0"/>
                <a:cs typeface="Kartika" pitchFamily="18" charset="0"/>
                <a:hlinkClick r:id="rId6"/>
              </a:rPr>
              <a:t>http://en.wikipedia.org/wiki/1983</a:t>
            </a:r>
            <a:endParaRPr lang="en-US" sz="1300" dirty="0" smtClean="0">
              <a:latin typeface="Kartika" pitchFamily="18" charset="0"/>
              <a:cs typeface="Kartika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Kartika" pitchFamily="18" charset="0"/>
                <a:cs typeface="Kartika" pitchFamily="18" charset="0"/>
              </a:rPr>
              <a:t> </a:t>
            </a:r>
          </a:p>
          <a:p>
            <a:r>
              <a:rPr lang="en-US" sz="1300" u="sng" dirty="0" smtClean="0">
                <a:latin typeface="Kartika" pitchFamily="18" charset="0"/>
                <a:cs typeface="Kartika" pitchFamily="18" charset="0"/>
                <a:hlinkClick r:id="rId7"/>
              </a:rPr>
              <a:t>http://en.wikipedia.org/wiki/1983_in_music</a:t>
            </a:r>
            <a:endParaRPr lang="en-US" sz="1300" u="sng" dirty="0" smtClean="0">
              <a:latin typeface="Kartika" pitchFamily="18" charset="0"/>
              <a:cs typeface="Kartika" pitchFamily="18" charset="0"/>
            </a:endParaRPr>
          </a:p>
          <a:p>
            <a:endParaRPr lang="en-US" sz="1300" u="sng" dirty="0" smtClean="0">
              <a:latin typeface="Kartika" pitchFamily="18" charset="0"/>
              <a:cs typeface="Kartika" pitchFamily="18" charset="0"/>
            </a:endParaRPr>
          </a:p>
          <a:p>
            <a:r>
              <a:rPr lang="en-US" sz="1300" dirty="0" smtClean="0">
                <a:latin typeface="Kartika" pitchFamily="18" charset="0"/>
                <a:cs typeface="Kartika" pitchFamily="18" charset="0"/>
                <a:hlinkClick r:id="rId8"/>
              </a:rPr>
              <a:t>http://lxixixl.com/keyword/alec%20john%20such%20bon%20jovi/</a:t>
            </a:r>
            <a:endParaRPr lang="en-US" sz="1300" dirty="0" smtClean="0">
              <a:latin typeface="Kartika" pitchFamily="18" charset="0"/>
              <a:cs typeface="Kartika" pitchFamily="18" charset="0"/>
            </a:endParaRPr>
          </a:p>
          <a:p>
            <a:endParaRPr lang="en-US" sz="1300" dirty="0" smtClean="0">
              <a:latin typeface="Kartika" pitchFamily="18" charset="0"/>
              <a:cs typeface="Kartika" pitchFamily="18" charset="0"/>
            </a:endParaRPr>
          </a:p>
          <a:p>
            <a:r>
              <a:rPr lang="en-US" sz="1300" dirty="0" smtClean="0">
                <a:latin typeface="Kartika" pitchFamily="18" charset="0"/>
                <a:cs typeface="Kartika" pitchFamily="18" charset="0"/>
                <a:hlinkClick r:id="rId9"/>
              </a:rPr>
              <a:t>http://rockstylemusic.blogspot.com/2007/02/history.html</a:t>
            </a:r>
            <a:endParaRPr lang="en-US" sz="1300" dirty="0" smtClean="0">
              <a:latin typeface="Kartika" pitchFamily="18" charset="0"/>
              <a:cs typeface="Kartika" pitchFamily="18" charset="0"/>
            </a:endParaRPr>
          </a:p>
          <a:p>
            <a:endParaRPr lang="en-US" sz="1300" dirty="0" smtClean="0">
              <a:latin typeface="Kartika" pitchFamily="18" charset="0"/>
              <a:cs typeface="Kartika" pitchFamily="18" charset="0"/>
            </a:endParaRPr>
          </a:p>
          <a:p>
            <a:r>
              <a:rPr lang="en-US" sz="1300" dirty="0" smtClean="0">
                <a:latin typeface="Kartika" pitchFamily="18" charset="0"/>
                <a:cs typeface="Kartika" pitchFamily="18" charset="0"/>
                <a:hlinkClick r:id="rId10"/>
              </a:rPr>
              <a:t>http://www.ticketsmore.com/bon-jovi-tickets/index.html</a:t>
            </a:r>
            <a:endParaRPr lang="en-US" sz="1300" dirty="0" smtClean="0">
              <a:latin typeface="Kartika" pitchFamily="18" charset="0"/>
              <a:cs typeface="Kartika" pitchFamily="18" charset="0"/>
            </a:endParaRPr>
          </a:p>
          <a:p>
            <a:endParaRPr lang="en-US" sz="1300" dirty="0" smtClean="0">
              <a:latin typeface="Kartika" pitchFamily="18" charset="0"/>
              <a:cs typeface="Kartika" pitchFamily="18" charset="0"/>
            </a:endParaRPr>
          </a:p>
          <a:p>
            <a:r>
              <a:rPr lang="en-US" sz="1300" dirty="0" smtClean="0">
                <a:latin typeface="Kartika" pitchFamily="18" charset="0"/>
                <a:cs typeface="Kartika" pitchFamily="18" charset="0"/>
                <a:hlinkClick r:id="rId11"/>
              </a:rPr>
              <a:t>http://halloween.pubks.com/Kings-Crown</a:t>
            </a:r>
            <a:endParaRPr lang="en-US" sz="1300" dirty="0" smtClean="0">
              <a:latin typeface="Kartika" pitchFamily="18" charset="0"/>
              <a:cs typeface="Kartika" pitchFamily="18" charset="0"/>
            </a:endParaRPr>
          </a:p>
          <a:p>
            <a:pPr>
              <a:buNone/>
            </a:pPr>
            <a:endParaRPr lang="en-US" sz="1300" dirty="0" smtClean="0">
              <a:latin typeface="Kartika" pitchFamily="18" charset="0"/>
              <a:cs typeface="Kartika" pitchFamily="18" charset="0"/>
            </a:endParaRPr>
          </a:p>
          <a:p>
            <a:endParaRPr lang="en-US" sz="1300" dirty="0" smtClean="0"/>
          </a:p>
          <a:p>
            <a:endParaRPr lang="en-US" sz="1300" dirty="0" smtClean="0"/>
          </a:p>
          <a:p>
            <a:endParaRPr lang="en-US" sz="1300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Forte" pitchFamily="66" charset="0"/>
              </a:rPr>
              <a:t>Events in Music</a:t>
            </a:r>
            <a:endParaRPr lang="en-US" dirty="0">
              <a:latin typeface="Forte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077200" cy="46482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alifornian FB" pitchFamily="18" charset="0"/>
              </a:rPr>
              <a:t>September 18</a:t>
            </a:r>
            <a:r>
              <a:rPr lang="en-US" sz="2000" baseline="30000" dirty="0" smtClean="0">
                <a:latin typeface="Californian FB" pitchFamily="18" charset="0"/>
              </a:rPr>
              <a:t>th</a:t>
            </a:r>
            <a:r>
              <a:rPr lang="en-US" sz="2000" dirty="0" smtClean="0">
                <a:latin typeface="Californian FB" pitchFamily="18" charset="0"/>
              </a:rPr>
              <a:t>-The rock group </a:t>
            </a:r>
            <a:r>
              <a:rPr lang="en-US" sz="2000" i="1" dirty="0" smtClean="0">
                <a:latin typeface="Californian FB" pitchFamily="18" charset="0"/>
              </a:rPr>
              <a:t>Kiss </a:t>
            </a:r>
            <a:r>
              <a:rPr lang="en-US" sz="2000" dirty="0" smtClean="0">
                <a:latin typeface="Californian FB" pitchFamily="18" charset="0"/>
              </a:rPr>
              <a:t>officially appears in public without makeup for the first time on </a:t>
            </a:r>
            <a:r>
              <a:rPr lang="en-US" sz="2000" i="1" dirty="0" smtClean="0">
                <a:latin typeface="Californian FB" pitchFamily="18" charset="0"/>
              </a:rPr>
              <a:t>MTV</a:t>
            </a:r>
            <a:r>
              <a:rPr lang="en-US" sz="2000" dirty="0" smtClean="0">
                <a:latin typeface="Californian FB" pitchFamily="18" charset="0"/>
              </a:rPr>
              <a:t>.</a:t>
            </a:r>
          </a:p>
          <a:p>
            <a:endParaRPr lang="en-US" sz="2000" dirty="0" smtClean="0">
              <a:latin typeface="Californian FB" pitchFamily="18" charset="0"/>
            </a:endParaRPr>
          </a:p>
          <a:p>
            <a:endParaRPr lang="en-US" sz="2000" dirty="0" smtClean="0">
              <a:latin typeface="Californian FB" pitchFamily="18" charset="0"/>
            </a:endParaRPr>
          </a:p>
          <a:p>
            <a:r>
              <a:rPr lang="en-US" sz="2000" dirty="0" smtClean="0">
                <a:latin typeface="Californian FB" pitchFamily="18" charset="0"/>
              </a:rPr>
              <a:t>September 24</a:t>
            </a:r>
            <a:r>
              <a:rPr lang="en-US" sz="2000" baseline="30000" dirty="0" smtClean="0">
                <a:latin typeface="Californian FB" pitchFamily="18" charset="0"/>
              </a:rPr>
              <a:t>th</a:t>
            </a:r>
            <a:r>
              <a:rPr lang="en-US" sz="2000" i="1" dirty="0" smtClean="0">
                <a:latin typeface="Californian FB" pitchFamily="18" charset="0"/>
              </a:rPr>
              <a:t>-The Red Hot Chili Peppers </a:t>
            </a:r>
            <a:r>
              <a:rPr lang="en-US" sz="2000" dirty="0" smtClean="0">
                <a:latin typeface="Californian FB" pitchFamily="18" charset="0"/>
              </a:rPr>
              <a:t>launch their first, self-titled album.</a:t>
            </a:r>
          </a:p>
          <a:p>
            <a:endParaRPr lang="en-US" sz="2000" dirty="0" smtClean="0">
              <a:latin typeface="Californian FB" pitchFamily="18" charset="0"/>
            </a:endParaRPr>
          </a:p>
          <a:p>
            <a:endParaRPr lang="en-US" sz="2000" dirty="0" smtClean="0">
              <a:latin typeface="Californian FB" pitchFamily="18" charset="0"/>
            </a:endParaRPr>
          </a:p>
          <a:p>
            <a:r>
              <a:rPr lang="en-US" sz="2000" dirty="0" smtClean="0">
                <a:latin typeface="Californian FB" pitchFamily="18" charset="0"/>
              </a:rPr>
              <a:t>March 10</a:t>
            </a:r>
            <a:r>
              <a:rPr lang="en-US" sz="2000" baseline="30000" dirty="0" smtClean="0">
                <a:latin typeface="Californian FB" pitchFamily="18" charset="0"/>
              </a:rPr>
              <a:t>th</a:t>
            </a:r>
            <a:r>
              <a:rPr lang="en-US" sz="2000" dirty="0" smtClean="0">
                <a:latin typeface="Californian FB" pitchFamily="18" charset="0"/>
              </a:rPr>
              <a:t>- The country singer, Carrie Underwood, was born.</a:t>
            </a:r>
          </a:p>
          <a:p>
            <a:pPr>
              <a:buNone/>
            </a:pPr>
            <a:endParaRPr lang="en-US" sz="2000" dirty="0" smtClean="0">
              <a:latin typeface="Californian FB" pitchFamily="18" charset="0"/>
            </a:endParaRPr>
          </a:p>
          <a:p>
            <a:pPr>
              <a:buNone/>
            </a:pPr>
            <a:endParaRPr lang="en-US" sz="2000" dirty="0" smtClean="0">
              <a:latin typeface="Californian FB" pitchFamily="18" charset="0"/>
            </a:endParaRPr>
          </a:p>
          <a:p>
            <a:r>
              <a:rPr lang="en-US" sz="2000" dirty="0" smtClean="0">
                <a:latin typeface="Californian FB" pitchFamily="18" charset="0"/>
              </a:rPr>
              <a:t>February 26</a:t>
            </a:r>
            <a:r>
              <a:rPr lang="en-US" sz="2000" baseline="30000" dirty="0" smtClean="0">
                <a:latin typeface="Californian FB" pitchFamily="18" charset="0"/>
              </a:rPr>
              <a:t>th</a:t>
            </a:r>
            <a:r>
              <a:rPr lang="en-US" sz="2000" dirty="0" smtClean="0">
                <a:latin typeface="Californian FB" pitchFamily="18" charset="0"/>
              </a:rPr>
              <a:t>- Michael Jackson’s </a:t>
            </a:r>
            <a:r>
              <a:rPr lang="en-US" sz="2000" i="1" dirty="0" smtClean="0">
                <a:latin typeface="Californian FB" pitchFamily="18" charset="0"/>
              </a:rPr>
              <a:t>Thriller </a:t>
            </a:r>
            <a:r>
              <a:rPr lang="en-US" sz="2000" dirty="0" smtClean="0">
                <a:latin typeface="Californian FB" pitchFamily="18" charset="0"/>
              </a:rPr>
              <a:t>album hits #1 on the US charts.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6" name="~PP2322.WAV">
            <a:hlinkClick r:id="" action="ppaction://media"/>
          </p:cNvPr>
          <p:cNvPicPr>
            <a:picLocks noRot="1" noChangeAspect="1"/>
          </p:cNvPicPr>
          <p:nvPr>
            <a:wavAudioFile r:embed="rId1" name="~PP2322.WAV"/>
          </p:nvPr>
        </p:nvPicPr>
        <p:blipFill>
          <a:blip r:embed="rId3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9FF99"/>
                </a:solidFill>
                <a:latin typeface="Curlz MT" pitchFamily="82" charset="0"/>
              </a:rPr>
              <a:t>Events in Music Continued</a:t>
            </a:r>
            <a:endParaRPr lang="en-US" dirty="0">
              <a:solidFill>
                <a:srgbClr val="99FF99"/>
              </a:solidFill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99FF99"/>
                </a:solidFill>
                <a:latin typeface="Lucida Bright" pitchFamily="18" charset="0"/>
              </a:rPr>
              <a:t>August 20</a:t>
            </a:r>
            <a:r>
              <a:rPr lang="en-US" sz="2000" baseline="30000" dirty="0" smtClean="0">
                <a:solidFill>
                  <a:srgbClr val="99FF99"/>
                </a:solidFill>
                <a:latin typeface="Lucida Bright" pitchFamily="18" charset="0"/>
              </a:rPr>
              <a:t>th</a:t>
            </a:r>
            <a:r>
              <a:rPr lang="en-US" sz="2000" dirty="0" smtClean="0">
                <a:solidFill>
                  <a:srgbClr val="99FF99"/>
                </a:solidFill>
                <a:latin typeface="Lucida Bright" pitchFamily="18" charset="0"/>
              </a:rPr>
              <a:t>-</a:t>
            </a:r>
            <a:r>
              <a:rPr lang="en-US" sz="2000" i="1" dirty="0" smtClean="0">
                <a:solidFill>
                  <a:srgbClr val="99FF99"/>
                </a:solidFill>
                <a:latin typeface="Lucida Bright" pitchFamily="18" charset="0"/>
              </a:rPr>
              <a:t>The Rolling Stones </a:t>
            </a:r>
            <a:r>
              <a:rPr lang="en-US" sz="2000" dirty="0" smtClean="0">
                <a:solidFill>
                  <a:srgbClr val="99FF99"/>
                </a:solidFill>
                <a:latin typeface="Lucida Bright" pitchFamily="18" charset="0"/>
              </a:rPr>
              <a:t>sign a new $28 million contract with CBS Records, the largest recording contract in history up to this time.</a:t>
            </a:r>
          </a:p>
          <a:p>
            <a:endParaRPr lang="en-US" sz="2000" dirty="0" smtClean="0">
              <a:solidFill>
                <a:srgbClr val="99FF99"/>
              </a:solidFill>
              <a:latin typeface="Lucida Bright" pitchFamily="18" charset="0"/>
            </a:endParaRPr>
          </a:p>
          <a:p>
            <a:endParaRPr lang="en-US" sz="2000" dirty="0" smtClean="0">
              <a:solidFill>
                <a:srgbClr val="99FF99"/>
              </a:solidFill>
              <a:latin typeface="Lucida Bright" pitchFamily="18" charset="0"/>
            </a:endParaRPr>
          </a:p>
          <a:p>
            <a:r>
              <a:rPr lang="en-US" sz="2000" dirty="0" smtClean="0">
                <a:solidFill>
                  <a:srgbClr val="99FF99"/>
                </a:solidFill>
                <a:latin typeface="Lucida Bright" pitchFamily="18" charset="0"/>
              </a:rPr>
              <a:t> December 2</a:t>
            </a:r>
            <a:r>
              <a:rPr lang="en-US" sz="2000" baseline="30000" dirty="0" smtClean="0">
                <a:solidFill>
                  <a:srgbClr val="99FF99"/>
                </a:solidFill>
                <a:latin typeface="Lucida Bright" pitchFamily="18" charset="0"/>
              </a:rPr>
              <a:t>nd</a:t>
            </a:r>
            <a:r>
              <a:rPr lang="en-US" sz="2000" dirty="0" smtClean="0">
                <a:solidFill>
                  <a:srgbClr val="99FF99"/>
                </a:solidFill>
                <a:latin typeface="Lucida Bright" pitchFamily="18" charset="0"/>
              </a:rPr>
              <a:t>- Michael Jackson's extravagant 14-minute music video for </a:t>
            </a:r>
            <a:r>
              <a:rPr lang="en-US" sz="2000" i="1" dirty="0" smtClean="0">
                <a:solidFill>
                  <a:srgbClr val="99FF99"/>
                </a:solidFill>
                <a:latin typeface="Lucida Bright" pitchFamily="18" charset="0"/>
              </a:rPr>
              <a:t>Thriller </a:t>
            </a:r>
            <a:r>
              <a:rPr lang="en-US" sz="2000" dirty="0" smtClean="0">
                <a:solidFill>
                  <a:srgbClr val="99FF99"/>
                </a:solidFill>
                <a:latin typeface="Lucida Bright" pitchFamily="18" charset="0"/>
              </a:rPr>
              <a:t>premiered on </a:t>
            </a:r>
            <a:r>
              <a:rPr lang="en-US" sz="2000" i="1" dirty="0" smtClean="0">
                <a:solidFill>
                  <a:srgbClr val="99FF99"/>
                </a:solidFill>
                <a:latin typeface="Lucida Bright" pitchFamily="18" charset="0"/>
              </a:rPr>
              <a:t>MTV</a:t>
            </a:r>
            <a:r>
              <a:rPr lang="en-US" sz="2000" dirty="0" smtClean="0">
                <a:solidFill>
                  <a:srgbClr val="99FF99"/>
                </a:solidFill>
                <a:latin typeface="Lucida Bright" pitchFamily="18" charset="0"/>
              </a:rPr>
              <a:t>.</a:t>
            </a:r>
          </a:p>
          <a:p>
            <a:endParaRPr lang="en-US" sz="2000" dirty="0" smtClean="0">
              <a:solidFill>
                <a:srgbClr val="99FF99"/>
              </a:solidFill>
              <a:latin typeface="Lucida Bright" pitchFamily="18" charset="0"/>
            </a:endParaRPr>
          </a:p>
          <a:p>
            <a:endParaRPr lang="en-US" sz="2000" dirty="0" smtClean="0">
              <a:solidFill>
                <a:srgbClr val="99FF99"/>
              </a:solidFill>
              <a:latin typeface="Lucida Bright" pitchFamily="18" charset="0"/>
            </a:endParaRPr>
          </a:p>
          <a:p>
            <a:r>
              <a:rPr lang="en-US" sz="2000" dirty="0" smtClean="0">
                <a:solidFill>
                  <a:srgbClr val="99FF99"/>
                </a:solidFill>
                <a:latin typeface="Lucida Bright" pitchFamily="18" charset="0"/>
              </a:rPr>
              <a:t> Biggest Hit Singles:  </a:t>
            </a:r>
            <a:r>
              <a:rPr lang="en-US" sz="2000" i="1" dirty="0" smtClean="0">
                <a:solidFill>
                  <a:srgbClr val="99FF99"/>
                </a:solidFill>
                <a:latin typeface="Lucida Bright" pitchFamily="18" charset="0"/>
              </a:rPr>
              <a:t>Beat It </a:t>
            </a:r>
            <a:r>
              <a:rPr lang="en-US" sz="2000" dirty="0" smtClean="0">
                <a:solidFill>
                  <a:srgbClr val="99FF99"/>
                </a:solidFill>
                <a:latin typeface="Lucida Bright" pitchFamily="18" charset="0"/>
              </a:rPr>
              <a:t>and </a:t>
            </a:r>
            <a:r>
              <a:rPr lang="en-US" sz="2000" i="1" dirty="0" smtClean="0">
                <a:solidFill>
                  <a:srgbClr val="99FF99"/>
                </a:solidFill>
                <a:latin typeface="Lucida Bright" pitchFamily="18" charset="0"/>
              </a:rPr>
              <a:t>Billie Jean </a:t>
            </a:r>
            <a:r>
              <a:rPr lang="en-US" sz="2000" dirty="0" smtClean="0">
                <a:solidFill>
                  <a:srgbClr val="99FF99"/>
                </a:solidFill>
                <a:latin typeface="Lucida Bright" pitchFamily="18" charset="0"/>
              </a:rPr>
              <a:t>by Michael Jackson </a:t>
            </a:r>
            <a:r>
              <a:rPr lang="en-US" sz="2000" i="1" dirty="0" smtClean="0">
                <a:solidFill>
                  <a:srgbClr val="99FF99"/>
                </a:solidFill>
                <a:latin typeface="Lucida Bright" pitchFamily="18" charset="0"/>
              </a:rPr>
              <a:t>and Every Breath You Take</a:t>
            </a:r>
            <a:r>
              <a:rPr lang="en-US" sz="2000" dirty="0" smtClean="0">
                <a:solidFill>
                  <a:srgbClr val="99FF99"/>
                </a:solidFill>
                <a:latin typeface="Lucida Bright" pitchFamily="18" charset="0"/>
              </a:rPr>
              <a:t> by The Police.</a:t>
            </a:r>
          </a:p>
          <a:p>
            <a:endParaRPr lang="en-US" dirty="0"/>
          </a:p>
        </p:txBody>
      </p:sp>
      <p:pic>
        <p:nvPicPr>
          <p:cNvPr id="6" name="~PP1088.WAV">
            <a:hlinkClick r:id="" action="ppaction://media"/>
          </p:cNvPr>
          <p:cNvPicPr>
            <a:picLocks noRot="1" noChangeAspect="1"/>
          </p:cNvPicPr>
          <p:nvPr>
            <a:wavAudioFile r:embed="rId1" name="~PP1088.WAV"/>
          </p:nvPr>
        </p:nvPicPr>
        <p:blipFill>
          <a:blip r:embed="rId3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B0F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Events in Science</a:t>
            </a:r>
            <a:endParaRPr lang="en-US" dirty="0">
              <a:latin typeface="Berlin Sans FB Demi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600" y="1981200"/>
            <a:ext cx="7924800" cy="41148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entury Gothic" pitchFamily="34" charset="0"/>
                <a:cs typeface="Arial" pitchFamily="34" charset="0"/>
              </a:rPr>
              <a:t>January 3</a:t>
            </a:r>
            <a:r>
              <a:rPr lang="en-US" sz="2000" baseline="30000" dirty="0" smtClean="0">
                <a:latin typeface="Century Gothic" pitchFamily="34" charset="0"/>
                <a:cs typeface="Arial" pitchFamily="34" charset="0"/>
              </a:rPr>
              <a:t>rd</a:t>
            </a:r>
            <a:r>
              <a:rPr lang="en-US" sz="2000" dirty="0" smtClean="0">
                <a:latin typeface="Century Gothic" pitchFamily="34" charset="0"/>
                <a:cs typeface="Arial" pitchFamily="34" charset="0"/>
              </a:rPr>
              <a:t>- Kilauea begins slowly erupting on the Big Island of Hawaii and is still flowing as of 2010.</a:t>
            </a:r>
          </a:p>
          <a:p>
            <a:endParaRPr lang="en-US" sz="2000" dirty="0" smtClean="0">
              <a:latin typeface="Century Gothic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Century Gothic" pitchFamily="34" charset="0"/>
                <a:cs typeface="Arial" pitchFamily="34" charset="0"/>
              </a:rPr>
              <a:t>January 26</a:t>
            </a:r>
            <a:r>
              <a:rPr lang="en-US" sz="2000" baseline="30000" dirty="0" smtClean="0">
                <a:latin typeface="Century Gothic" pitchFamily="34" charset="0"/>
                <a:cs typeface="Arial" pitchFamily="34" charset="0"/>
              </a:rPr>
              <a:t>th</a:t>
            </a:r>
            <a:r>
              <a:rPr lang="en-US" sz="2000" dirty="0" smtClean="0">
                <a:latin typeface="Century Gothic" pitchFamily="34" charset="0"/>
                <a:cs typeface="Arial" pitchFamily="34" charset="0"/>
              </a:rPr>
              <a:t>- Red rain falls in the UK, caused by sand from the Sahara Desert, in the droplets.</a:t>
            </a:r>
          </a:p>
          <a:p>
            <a:endParaRPr lang="en-US" sz="2000" dirty="0" smtClean="0">
              <a:latin typeface="Century Gothic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Century Gothic" pitchFamily="34" charset="0"/>
                <a:cs typeface="Arial" pitchFamily="34" charset="0"/>
              </a:rPr>
              <a:t>February 23</a:t>
            </a:r>
            <a:r>
              <a:rPr lang="en-US" sz="2000" baseline="30000" dirty="0" smtClean="0">
                <a:latin typeface="Century Gothic" pitchFamily="34" charset="0"/>
                <a:cs typeface="Arial" pitchFamily="34" charset="0"/>
              </a:rPr>
              <a:t>rd</a:t>
            </a:r>
            <a:r>
              <a:rPr lang="en-US" sz="2000" dirty="0" smtClean="0">
                <a:latin typeface="Century Gothic" pitchFamily="34" charset="0"/>
                <a:cs typeface="Arial" pitchFamily="34" charset="0"/>
              </a:rPr>
              <a:t>- Failure of automatic shut-down at Salem Nuclear Power Plant, New Jersey, USA.</a:t>
            </a:r>
          </a:p>
          <a:p>
            <a:pPr>
              <a:buNone/>
            </a:pPr>
            <a:endParaRPr lang="en-US" sz="2000" dirty="0" smtClean="0">
              <a:latin typeface="Century Gothic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Century Gothic" pitchFamily="34" charset="0"/>
                <a:cs typeface="Arial" pitchFamily="34" charset="0"/>
              </a:rPr>
              <a:t>June 13</a:t>
            </a:r>
            <a:r>
              <a:rPr lang="en-US" sz="2000" baseline="30000" dirty="0" smtClean="0">
                <a:latin typeface="Century Gothic" pitchFamily="34" charset="0"/>
                <a:cs typeface="Arial" pitchFamily="34" charset="0"/>
              </a:rPr>
              <a:t>th</a:t>
            </a:r>
            <a:r>
              <a:rPr lang="en-US" sz="2000" dirty="0" smtClean="0">
                <a:latin typeface="Century Gothic" pitchFamily="34" charset="0"/>
                <a:cs typeface="Arial" pitchFamily="34" charset="0"/>
              </a:rPr>
              <a:t>- </a:t>
            </a:r>
            <a:r>
              <a:rPr lang="en-US" sz="2000" i="1" dirty="0" smtClean="0">
                <a:latin typeface="Century Gothic" pitchFamily="34" charset="0"/>
                <a:cs typeface="Arial" pitchFamily="34" charset="0"/>
              </a:rPr>
              <a:t>Pioneer 10  </a:t>
            </a:r>
            <a:r>
              <a:rPr lang="en-US" sz="2000" dirty="0" smtClean="0">
                <a:latin typeface="Century Gothic" pitchFamily="34" charset="0"/>
                <a:cs typeface="Arial" pitchFamily="34" charset="0"/>
              </a:rPr>
              <a:t>becomes the first man-made object to leave the solar system. </a:t>
            </a:r>
          </a:p>
          <a:p>
            <a:pPr>
              <a:buNone/>
            </a:pPr>
            <a:endParaRPr lang="en-US" sz="1200" dirty="0" smtClean="0">
              <a:latin typeface="Century Gothic" pitchFamily="34" charset="0"/>
              <a:cs typeface="Arial" pitchFamily="34" charset="0"/>
            </a:endParaRPr>
          </a:p>
          <a:p>
            <a:endParaRPr lang="en-US" sz="1200" b="1" dirty="0" smtClean="0">
              <a:latin typeface="Century Gothic" pitchFamily="34" charset="0"/>
              <a:cs typeface="Arial" pitchFamily="34" charset="0"/>
            </a:endParaRPr>
          </a:p>
          <a:p>
            <a:endParaRPr lang="en-US" sz="1200" dirty="0" smtClean="0">
              <a:latin typeface="Century Gothic" pitchFamily="34" charset="0"/>
              <a:cs typeface="Arial" pitchFamily="34" charset="0"/>
            </a:endParaRPr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~PP222.WAV">
            <a:hlinkClick r:id="" action="ppaction://media"/>
          </p:cNvPr>
          <p:cNvPicPr>
            <a:picLocks noRot="1" noChangeAspect="1"/>
          </p:cNvPicPr>
          <p:nvPr>
            <a:wavAudioFile r:embed="rId1" name="~PP222.WAV"/>
          </p:nvPr>
        </p:nvPicPr>
        <p:blipFill>
          <a:blip r:embed="rId3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>
            <a:alpha val="9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66"/>
                </a:solidFill>
                <a:latin typeface="Gisha" pitchFamily="34" charset="-79"/>
                <a:cs typeface="Gisha" pitchFamily="34" charset="-79"/>
              </a:rPr>
              <a:t>Events in History</a:t>
            </a:r>
            <a:endParaRPr lang="en-US" dirty="0">
              <a:solidFill>
                <a:srgbClr val="FFFF66"/>
              </a:solidFill>
              <a:latin typeface="Gisha" pitchFamily="34" charset="-79"/>
              <a:cs typeface="Gisha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rgbClr val="FFFF66"/>
                </a:solidFill>
                <a:latin typeface="Microsoft YaHei" pitchFamily="34" charset="-122"/>
                <a:ea typeface="Microsoft YaHei" pitchFamily="34" charset="-122"/>
                <a:cs typeface="Arial" pitchFamily="34" charset="0"/>
              </a:rPr>
              <a:t>February 24th- A special commission of the U.S. Congress releases a report critical of the practice of Japanese internment during Word War II. </a:t>
            </a:r>
          </a:p>
          <a:p>
            <a:endParaRPr lang="en-US" sz="2000" dirty="0" smtClean="0">
              <a:solidFill>
                <a:srgbClr val="FFFF66"/>
              </a:solidFill>
              <a:latin typeface="Microsoft YaHei" pitchFamily="34" charset="-122"/>
              <a:ea typeface="Microsoft YaHei" pitchFamily="34" charset="-122"/>
              <a:cs typeface="Arial" pitchFamily="34" charset="0"/>
            </a:endParaRPr>
          </a:p>
          <a:p>
            <a:r>
              <a:rPr lang="en-US" sz="2000" dirty="0" smtClean="0">
                <a:solidFill>
                  <a:srgbClr val="FFFF66"/>
                </a:solidFill>
                <a:latin typeface="Microsoft YaHei" pitchFamily="34" charset="-122"/>
                <a:ea typeface="Microsoft YaHei" pitchFamily="34" charset="-122"/>
                <a:cs typeface="Arial" pitchFamily="34" charset="0"/>
              </a:rPr>
              <a:t>June 18</a:t>
            </a:r>
            <a:r>
              <a:rPr lang="en-US" sz="2000" baseline="30000" dirty="0" smtClean="0">
                <a:solidFill>
                  <a:srgbClr val="FFFF66"/>
                </a:solidFill>
                <a:latin typeface="Microsoft YaHei" pitchFamily="34" charset="-122"/>
                <a:ea typeface="Microsoft YaHei" pitchFamily="34" charset="-122"/>
                <a:cs typeface="Arial" pitchFamily="34" charset="0"/>
              </a:rPr>
              <a:t>th</a:t>
            </a:r>
            <a:r>
              <a:rPr lang="en-US" sz="2000" dirty="0" smtClean="0">
                <a:solidFill>
                  <a:srgbClr val="FFFF66"/>
                </a:solidFill>
                <a:latin typeface="Microsoft YaHei" pitchFamily="34" charset="-122"/>
                <a:ea typeface="Microsoft YaHei" pitchFamily="34" charset="-122"/>
                <a:cs typeface="Arial" pitchFamily="34" charset="0"/>
              </a:rPr>
              <a:t>-</a:t>
            </a:r>
            <a:r>
              <a:rPr lang="en-US" sz="2000" i="1" dirty="0" smtClean="0">
                <a:solidFill>
                  <a:srgbClr val="FFFF66"/>
                </a:solidFill>
                <a:latin typeface="Microsoft YaHei" pitchFamily="34" charset="-122"/>
                <a:ea typeface="Microsoft YaHei" pitchFamily="34" charset="-122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rgbClr val="FFFF66"/>
                </a:solidFill>
                <a:latin typeface="Microsoft YaHei" pitchFamily="34" charset="-122"/>
                <a:ea typeface="Microsoft YaHei" pitchFamily="34" charset="-122"/>
                <a:cs typeface="Arial" pitchFamily="34" charset="0"/>
              </a:rPr>
              <a:t>Sally Ride becomes the first American woman in space, on the </a:t>
            </a:r>
            <a:r>
              <a:rPr lang="en-US" sz="2000" i="1" dirty="0" smtClean="0">
                <a:solidFill>
                  <a:srgbClr val="FFFF66"/>
                </a:solidFill>
                <a:latin typeface="Microsoft YaHei" pitchFamily="34" charset="-122"/>
                <a:ea typeface="Microsoft YaHei" pitchFamily="34" charset="-122"/>
                <a:cs typeface="Arial" pitchFamily="34" charset="0"/>
              </a:rPr>
              <a:t>Space Shuttle Challenger</a:t>
            </a:r>
            <a:r>
              <a:rPr lang="en-US" sz="2000" dirty="0" smtClean="0">
                <a:solidFill>
                  <a:srgbClr val="FFFF66"/>
                </a:solidFill>
                <a:latin typeface="Microsoft YaHei" pitchFamily="34" charset="-122"/>
                <a:ea typeface="Microsoft YaHei" pitchFamily="34" charset="-122"/>
                <a:cs typeface="Arial" pitchFamily="34" charset="0"/>
              </a:rPr>
              <a:t>. </a:t>
            </a:r>
          </a:p>
          <a:p>
            <a:endParaRPr lang="en-US" sz="2000" dirty="0" smtClean="0">
              <a:solidFill>
                <a:srgbClr val="FFFF66"/>
              </a:solidFill>
              <a:latin typeface="Microsoft YaHei" pitchFamily="34" charset="-122"/>
              <a:ea typeface="Microsoft YaHei" pitchFamily="34" charset="-122"/>
              <a:cs typeface="Arial" pitchFamily="34" charset="0"/>
            </a:endParaRPr>
          </a:p>
          <a:p>
            <a:r>
              <a:rPr lang="en-US" sz="2000" dirty="0" smtClean="0">
                <a:solidFill>
                  <a:srgbClr val="FFFF66"/>
                </a:solidFill>
                <a:latin typeface="Microsoft YaHei" pitchFamily="34" charset="-122"/>
                <a:ea typeface="Microsoft YaHei" pitchFamily="34" charset="-122"/>
                <a:cs typeface="Arial" pitchFamily="34" charset="0"/>
              </a:rPr>
              <a:t>September 16</a:t>
            </a:r>
            <a:r>
              <a:rPr lang="en-US" sz="2000" baseline="30000" dirty="0" smtClean="0">
                <a:solidFill>
                  <a:srgbClr val="FFFF66"/>
                </a:solidFill>
                <a:latin typeface="Microsoft YaHei" pitchFamily="34" charset="-122"/>
                <a:ea typeface="Microsoft YaHei" pitchFamily="34" charset="-122"/>
                <a:cs typeface="Arial" pitchFamily="34" charset="0"/>
              </a:rPr>
              <a:t>th</a:t>
            </a:r>
            <a:r>
              <a:rPr lang="en-US" sz="2000" dirty="0" smtClean="0">
                <a:solidFill>
                  <a:srgbClr val="FFFF66"/>
                </a:solidFill>
                <a:latin typeface="Microsoft YaHei" pitchFamily="34" charset="-122"/>
                <a:ea typeface="Microsoft YaHei" pitchFamily="34" charset="-122"/>
                <a:cs typeface="Arial" pitchFamily="34" charset="0"/>
              </a:rPr>
              <a:t>- Ronald Reagan announces that the Global Positioning System (GPS) would be made available for civilian use.</a:t>
            </a:r>
          </a:p>
          <a:p>
            <a:endParaRPr lang="en-US" sz="2000" dirty="0" smtClean="0">
              <a:solidFill>
                <a:srgbClr val="FFFF66"/>
              </a:solidFill>
              <a:latin typeface="Microsoft YaHei" pitchFamily="34" charset="-122"/>
              <a:ea typeface="Microsoft YaHei" pitchFamily="34" charset="-122"/>
              <a:cs typeface="Arial" pitchFamily="34" charset="0"/>
            </a:endParaRPr>
          </a:p>
          <a:p>
            <a:r>
              <a:rPr lang="en-US" sz="2000" dirty="0" smtClean="0">
                <a:solidFill>
                  <a:srgbClr val="FFFF66"/>
                </a:solidFill>
                <a:latin typeface="Microsoft YaHei" pitchFamily="34" charset="-122"/>
                <a:ea typeface="Microsoft YaHei" pitchFamily="34" charset="-122"/>
                <a:cs typeface="Arial" pitchFamily="34" charset="0"/>
              </a:rPr>
              <a:t>November 2</a:t>
            </a:r>
            <a:r>
              <a:rPr lang="en-US" sz="2000" baseline="30000" dirty="0" smtClean="0">
                <a:solidFill>
                  <a:srgbClr val="FFFF66"/>
                </a:solidFill>
                <a:latin typeface="Microsoft YaHei" pitchFamily="34" charset="-122"/>
                <a:ea typeface="Microsoft YaHei" pitchFamily="34" charset="-122"/>
                <a:cs typeface="Arial" pitchFamily="34" charset="0"/>
              </a:rPr>
              <a:t>nd</a:t>
            </a:r>
            <a:r>
              <a:rPr lang="en-US" sz="2000" dirty="0" smtClean="0">
                <a:solidFill>
                  <a:srgbClr val="FFFF66"/>
                </a:solidFill>
                <a:latin typeface="Microsoft YaHei" pitchFamily="34" charset="-122"/>
                <a:ea typeface="Microsoft YaHei" pitchFamily="34" charset="-122"/>
                <a:cs typeface="Arial" pitchFamily="34" charset="0"/>
              </a:rPr>
              <a:t>- U.S. President Ronald Reagan signs a bill creating a federal holiday on the third Monday of every January to honor American civil rights leader, Martin Luther King, Jr.</a:t>
            </a:r>
            <a:endParaRPr lang="en-US" sz="2000" b="1" dirty="0" smtClean="0">
              <a:solidFill>
                <a:srgbClr val="FFFF66"/>
              </a:solidFill>
              <a:latin typeface="Microsoft YaHei" pitchFamily="34" charset="-122"/>
              <a:ea typeface="Microsoft YaHei" pitchFamily="34" charset="-122"/>
              <a:cs typeface="Arial" pitchFamily="34" charset="0"/>
            </a:endParaRPr>
          </a:p>
          <a:p>
            <a:endParaRPr lang="en-US" sz="2000" dirty="0" smtClean="0">
              <a:solidFill>
                <a:srgbClr val="FFFF66"/>
              </a:solidFill>
              <a:latin typeface="Century Gothic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6" name="~PP3242.WAV">
            <a:hlinkClick r:id="" action="ppaction://media"/>
          </p:cNvPr>
          <p:cNvPicPr>
            <a:picLocks noRot="1" noChangeAspect="1"/>
          </p:cNvPicPr>
          <p:nvPr>
            <a:wavAudioFile r:embed="rId1" name="~PP3242.WAV"/>
          </p:nvPr>
        </p:nvPicPr>
        <p:blipFill>
          <a:blip r:embed="rId3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99">
            <a:alpha val="7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952999"/>
            <a:ext cx="8229600" cy="1676401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Goudy Old Style" pitchFamily="18" charset="0"/>
              </a:rPr>
              <a:t>This was the year when Michael Jackson unveiled his famous moonwalk dance move during an electrifying performance of </a:t>
            </a:r>
            <a:r>
              <a:rPr lang="en-US" sz="2000" i="1" dirty="0" smtClean="0">
                <a:latin typeface="Goudy Old Style" pitchFamily="18" charset="0"/>
              </a:rPr>
              <a:t>Billie Jean</a:t>
            </a:r>
            <a:r>
              <a:rPr lang="en-US" sz="2000" dirty="0" smtClean="0">
                <a:latin typeface="Goudy Old Style" pitchFamily="18" charset="0"/>
              </a:rPr>
              <a:t>, his most talked-about performance.</a:t>
            </a:r>
          </a:p>
          <a:p>
            <a:r>
              <a:rPr lang="en-US" sz="2000" u="sng" dirty="0" smtClean="0">
                <a:latin typeface="Goudy Old Style" pitchFamily="18" charset="0"/>
                <a:hlinkClick r:id="rId3"/>
              </a:rPr>
              <a:t>http://www.youtube.com/watch?v=WEFCM1fOLUk</a:t>
            </a:r>
            <a:endParaRPr lang="en-US" sz="2000" u="sng" dirty="0" smtClean="0">
              <a:latin typeface="Goudy Old Style" pitchFamily="18" charset="0"/>
            </a:endParaRPr>
          </a:p>
          <a:p>
            <a:pPr>
              <a:buNone/>
            </a:pPr>
            <a:endParaRPr lang="en-US" sz="1600" i="1" dirty="0" smtClean="0"/>
          </a:p>
          <a:p>
            <a:endParaRPr lang="en-US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018962">
            <a:off x="299287" y="213259"/>
            <a:ext cx="28575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 descr="http://ickmusic.com/pics/artist/mj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88225">
            <a:off x="5982992" y="215460"/>
            <a:ext cx="2857500" cy="3810000"/>
          </a:xfrm>
          <a:prstGeom prst="rect">
            <a:avLst/>
          </a:prstGeom>
          <a:noFill/>
        </p:spPr>
      </p:pic>
      <p:pic>
        <p:nvPicPr>
          <p:cNvPr id="11" name="Picture 10" descr="Picturewithcrown copy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1066800"/>
            <a:ext cx="3067281" cy="3923461"/>
          </a:xfrm>
          <a:prstGeom prst="rect">
            <a:avLst/>
          </a:prstGeom>
        </p:spPr>
      </p:pic>
      <p:pic>
        <p:nvPicPr>
          <p:cNvPr id="8" name="~PP3586.WAV">
            <a:hlinkClick r:id="" action="ppaction://media"/>
          </p:cNvPr>
          <p:cNvPicPr>
            <a:picLocks noRot="1" noChangeAspect="1"/>
          </p:cNvPicPr>
          <p:nvPr>
            <a:wavAudioFile r:embed="rId1" name="~PP3586.WAV"/>
          </p:nvPr>
        </p:nvPicPr>
        <p:blipFill>
          <a:blip r:embed="rId7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bp1.blogger.com/_VDkvYHkHCqY/ReIm9vkDzGI/AAAAAAAAADk/USDSN77wUo8/s400/0103_bon_jovi_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289139"/>
            <a:ext cx="2819400" cy="356886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Candara" pitchFamily="34" charset="0"/>
              </a:rPr>
              <a:t>This was the year the band Bon </a:t>
            </a:r>
            <a:r>
              <a:rPr lang="en-US" sz="3600" dirty="0" err="1" smtClean="0">
                <a:latin typeface="Candara" pitchFamily="34" charset="0"/>
              </a:rPr>
              <a:t>Jovi</a:t>
            </a:r>
            <a:r>
              <a:rPr lang="en-US" sz="3600" dirty="0" smtClean="0">
                <a:latin typeface="Candara" pitchFamily="34" charset="0"/>
              </a:rPr>
              <a:t> was formed.</a:t>
            </a:r>
            <a:endParaRPr lang="en-US" sz="3600" dirty="0">
              <a:latin typeface="Candara" pitchFamily="34" charset="0"/>
            </a:endParaRPr>
          </a:p>
        </p:txBody>
      </p:sp>
      <p:pic>
        <p:nvPicPr>
          <p:cNvPr id="4098" name="Picture 2" descr="http://4.bp.blogspot.com/_hX1Uagd3X7I/Smc2854T-jI/AAAAAAAAAbw/M8BpWIiJSic/s320/171529__bon_jovi_l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67401" y="3581401"/>
            <a:ext cx="3276599" cy="3276600"/>
          </a:xfrm>
          <a:prstGeom prst="rect">
            <a:avLst/>
          </a:prstGeom>
          <a:noFill/>
        </p:spPr>
      </p:pic>
      <p:pic>
        <p:nvPicPr>
          <p:cNvPr id="3076" name="Picture 4" descr="http://userserve-ak.last.fm/serve/_/119212/Bon+Jovi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19400" y="1447800"/>
            <a:ext cx="3124200" cy="2343150"/>
          </a:xfrm>
          <a:prstGeom prst="rect">
            <a:avLst/>
          </a:prstGeom>
          <a:noFill/>
        </p:spPr>
      </p:pic>
      <p:pic>
        <p:nvPicPr>
          <p:cNvPr id="4100" name="Picture 4" descr="http://static.tvtropes.org/pmwiki/pub/images/bon_jovi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43200" y="3962400"/>
            <a:ext cx="3352800" cy="2556510"/>
          </a:xfrm>
          <a:prstGeom prst="rect">
            <a:avLst/>
          </a:prstGeom>
          <a:noFill/>
        </p:spPr>
      </p:pic>
      <p:pic>
        <p:nvPicPr>
          <p:cNvPr id="12" name="~PP3132.WAV">
            <a:hlinkClick r:id="" action="ppaction://media"/>
          </p:cNvPr>
          <p:cNvPicPr>
            <a:picLocks noRot="1" noChangeAspect="1"/>
          </p:cNvPicPr>
          <p:nvPr>
            <a:wavAudioFile r:embed="rId1" name="~PP3132.WAV"/>
          </p:nvPr>
        </p:nvPicPr>
        <p:blipFill>
          <a:blip r:embed="rId10"/>
          <a:stretch>
            <a:fillRect/>
          </a:stretch>
        </p:blipFill>
        <p:spPr>
          <a:xfrm>
            <a:off x="8716963" y="6477000"/>
            <a:ext cx="304800" cy="304800"/>
          </a:xfrm>
          <a:prstGeom prst="rect">
            <a:avLst/>
          </a:prstGeom>
        </p:spPr>
      </p:pic>
      <p:pic>
        <p:nvPicPr>
          <p:cNvPr id="13" name="Bon Jovi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/>
          <a:stretch>
            <a:fillRect/>
          </a:stretch>
        </p:blipFill>
        <p:spPr>
          <a:xfrm>
            <a:off x="43434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41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4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3283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latin typeface="Maiandra GD" pitchFamily="34" charset="0"/>
              </a:rPr>
              <a:t>These events happened in 19_ _?</a:t>
            </a:r>
            <a:endParaRPr lang="en-US" dirty="0">
              <a:solidFill>
                <a:srgbClr val="7030A0"/>
              </a:solidFill>
              <a:latin typeface="Maiandra GD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0" y="2286000"/>
            <a:ext cx="2667000" cy="2590800"/>
          </a:xfrm>
        </p:spPr>
        <p:txBody>
          <a:bodyPr/>
          <a:lstStyle/>
          <a:p>
            <a:pPr algn="ctr">
              <a:buNone/>
            </a:pPr>
            <a:r>
              <a:rPr lang="en-US" sz="4000" dirty="0" smtClean="0">
                <a:latin typeface="Footlight MT Light" pitchFamily="18" charset="0"/>
              </a:rPr>
              <a:t>1983</a:t>
            </a:r>
          </a:p>
          <a:p>
            <a:pPr algn="ctr">
              <a:buNone/>
            </a:pPr>
            <a:r>
              <a:rPr lang="en-US" sz="4000" dirty="0" smtClean="0">
                <a:latin typeface="Footlight MT Light" pitchFamily="18" charset="0"/>
              </a:rPr>
              <a:t>1981</a:t>
            </a:r>
          </a:p>
          <a:p>
            <a:pPr algn="ctr">
              <a:buNone/>
            </a:pPr>
            <a:r>
              <a:rPr lang="en-US" sz="4000" dirty="0" smtClean="0">
                <a:latin typeface="Footlight MT Light" pitchFamily="18" charset="0"/>
              </a:rPr>
              <a:t>1984</a:t>
            </a:r>
          </a:p>
          <a:p>
            <a:endParaRPr lang="en-US" dirty="0"/>
          </a:p>
        </p:txBody>
      </p:sp>
      <p:sp>
        <p:nvSpPr>
          <p:cNvPr id="10" name="Striped Right Arrow 9">
            <a:hlinkClick r:id="rId3" action="ppaction://hlinksldjump"/>
          </p:cNvPr>
          <p:cNvSpPr/>
          <p:nvPr/>
        </p:nvSpPr>
        <p:spPr>
          <a:xfrm>
            <a:off x="2971800" y="2438400"/>
            <a:ext cx="762000" cy="408432"/>
          </a:xfrm>
          <a:prstGeom prst="striped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triped Right Arrow 10">
            <a:hlinkClick r:id="" action="ppaction://hlinkshowjump?jump=nextslide"/>
          </p:cNvPr>
          <p:cNvSpPr/>
          <p:nvPr/>
        </p:nvSpPr>
        <p:spPr>
          <a:xfrm>
            <a:off x="2971800" y="3200400"/>
            <a:ext cx="762000" cy="408432"/>
          </a:xfrm>
          <a:prstGeom prst="striped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triped Right Arrow 11">
            <a:hlinkClick r:id="" action="ppaction://hlinkshowjump?jump=nextslide"/>
          </p:cNvPr>
          <p:cNvSpPr/>
          <p:nvPr/>
        </p:nvSpPr>
        <p:spPr>
          <a:xfrm>
            <a:off x="2971800" y="3886200"/>
            <a:ext cx="762000" cy="408432"/>
          </a:xfrm>
          <a:prstGeom prst="striped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~PP2711.WAV">
            <a:hlinkClick r:id="" action="ppaction://media"/>
          </p:cNvPr>
          <p:cNvPicPr>
            <a:picLocks noRot="1" noChangeAspect="1"/>
          </p:cNvPicPr>
          <p:nvPr>
            <a:wavAudioFile r:embed="rId1" name="~PP2711.WAV"/>
          </p:nvPr>
        </p:nvPicPr>
        <p:blipFill>
          <a:blip r:embed="rId4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57400"/>
            <a:ext cx="6553200" cy="28194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Sorry! You’re incorrect! 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Try again!</a:t>
            </a:r>
            <a:endParaRPr lang="en-US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9" name="Striped Right Arrow 8">
            <a:hlinkClick r:id="rId3" action="ppaction://hlinksldjump"/>
          </p:cNvPr>
          <p:cNvSpPr/>
          <p:nvPr/>
        </p:nvSpPr>
        <p:spPr>
          <a:xfrm rot="10800000">
            <a:off x="3962400" y="3733800"/>
            <a:ext cx="762000" cy="408432"/>
          </a:xfrm>
          <a:prstGeom prst="stripedRightArrow">
            <a:avLst/>
          </a:prstGeom>
          <a:solidFill>
            <a:srgbClr val="FFFF99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~PP2013.WAV">
            <a:hlinkClick r:id="" action="ppaction://media"/>
          </p:cNvPr>
          <p:cNvPicPr>
            <a:picLocks noRot="1" noChangeAspect="1"/>
          </p:cNvPicPr>
          <p:nvPr>
            <a:wavAudioFile r:embed="rId1" name="~PP2013.WAV"/>
          </p:nvPr>
        </p:nvPicPr>
        <p:blipFill>
          <a:blip r:embed="rId4"/>
          <a:stretch>
            <a:fillRect/>
          </a:stretch>
        </p:blipFill>
        <p:spPr>
          <a:xfrm>
            <a:off x="8716963" y="64309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322</TotalTime>
  <Words>340</Words>
  <Application>Microsoft Office PowerPoint</Application>
  <PresentationFormat>On-screen Show (4:3)</PresentationFormat>
  <Paragraphs>72</Paragraphs>
  <Slides>11</Slides>
  <Notes>0</Notes>
  <HiddenSlides>0</HiddenSlides>
  <MMClips>11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Events in Music</vt:lpstr>
      <vt:lpstr>Events in Music Continued</vt:lpstr>
      <vt:lpstr>Events in Science</vt:lpstr>
      <vt:lpstr>Events in History</vt:lpstr>
      <vt:lpstr>Slide 6</vt:lpstr>
      <vt:lpstr>This was the year the band Bon Jovi was formed.</vt:lpstr>
      <vt:lpstr>These events happened in 19_ _?</vt:lpstr>
      <vt:lpstr>Slide 9</vt:lpstr>
      <vt:lpstr>Slide 10</vt:lpstr>
      <vt:lpstr>Bibliography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abrattole</dc:creator>
  <cp:lastModifiedBy>abrattole</cp:lastModifiedBy>
  <cp:revision>144</cp:revision>
  <dcterms:created xsi:type="dcterms:W3CDTF">2011-01-06T13:47:05Z</dcterms:created>
  <dcterms:modified xsi:type="dcterms:W3CDTF">2011-01-19T15:07:01Z</dcterms:modified>
</cp:coreProperties>
</file>